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2" r:id="rId1"/>
  </p:sldMasterIdLst>
  <p:notesMasterIdLst>
    <p:notesMasterId r:id="rId34"/>
  </p:notesMasterIdLst>
  <p:sldIdLst>
    <p:sldId id="360" r:id="rId2"/>
    <p:sldId id="379" r:id="rId3"/>
    <p:sldId id="380" r:id="rId4"/>
    <p:sldId id="381" r:id="rId5"/>
    <p:sldId id="264" r:id="rId6"/>
    <p:sldId id="382" r:id="rId7"/>
    <p:sldId id="383" r:id="rId8"/>
    <p:sldId id="384" r:id="rId9"/>
    <p:sldId id="389" r:id="rId10"/>
    <p:sldId id="270" r:id="rId11"/>
    <p:sldId id="390" r:id="rId12"/>
    <p:sldId id="391" r:id="rId13"/>
    <p:sldId id="392" r:id="rId14"/>
    <p:sldId id="398" r:id="rId15"/>
    <p:sldId id="393" r:id="rId16"/>
    <p:sldId id="396" r:id="rId17"/>
    <p:sldId id="370" r:id="rId18"/>
    <p:sldId id="399" r:id="rId19"/>
    <p:sldId id="275" r:id="rId20"/>
    <p:sldId id="276" r:id="rId21"/>
    <p:sldId id="372" r:id="rId22"/>
    <p:sldId id="277" r:id="rId23"/>
    <p:sldId id="397" r:id="rId24"/>
    <p:sldId id="278" r:id="rId25"/>
    <p:sldId id="375" r:id="rId26"/>
    <p:sldId id="280" r:id="rId27"/>
    <p:sldId id="369" r:id="rId28"/>
    <p:sldId id="266" r:id="rId29"/>
    <p:sldId id="267" r:id="rId30"/>
    <p:sldId id="281" r:id="rId31"/>
    <p:sldId id="373" r:id="rId32"/>
    <p:sldId id="286" r:id="rId33"/>
  </p:sldIdLst>
  <p:sldSz cx="12192000" cy="6858000"/>
  <p:notesSz cx="6997700" cy="9194800"/>
  <p:embeddedFontLst>
    <p:embeddedFont>
      <p:font typeface="ＭＳ Ｐゴシック" panose="020B0600070205080204" pitchFamily="34" charset="-128"/>
      <p:regular r:id="rId35"/>
    </p:embeddedFont>
    <p:embeddedFont>
      <p:font typeface="Courier" panose="02070309020205020404" pitchFamily="49" charset="0"/>
      <p:regular r:id="rId36"/>
      <p:bold r:id="rId37"/>
      <p:italic r:id="rId38"/>
      <p:boldItalic r:id="rId39"/>
    </p:embeddedFont>
    <p:embeddedFont>
      <p:font typeface="FreightMicro Pro Book" panose="02000603020000020004" charset="0"/>
      <p:regular r:id="rId40"/>
      <p:italic r:id="rId41"/>
    </p:embeddedFont>
    <p:embeddedFont>
      <p:font typeface="FreightMicro Pro Light" panose="02000603030000020004" pitchFamily="2" charset="0"/>
      <p:regular r:id="rId42"/>
      <p:italic r:id="rId43"/>
    </p:embeddedFont>
    <p:embeddedFont>
      <p:font typeface="FreightMicro Pro Medium" panose="02000603020000020004" charset="0"/>
      <p:regular r:id="rId44"/>
      <p:italic r:id="rId45"/>
    </p:embeddedFont>
    <p:embeddedFont>
      <p:font typeface="FreightSans Pro Book" panose="02000606030000020004" pitchFamily="2" charset="0"/>
      <p:regular r:id="rId46"/>
      <p:italic r:id="rId47"/>
    </p:embeddedFont>
    <p:embeddedFont>
      <p:font typeface="Open Sans ExtraBold" pitchFamily="2" charset="0"/>
      <p:bold r:id="rId48"/>
      <p:italic r:id="rId49"/>
      <p:boldItalic r:id="rId50"/>
    </p:embeddedFont>
    <p:embeddedFont>
      <p:font typeface="Open Sans Light" pitchFamily="2" charset="0"/>
      <p:regular r:id="rId51"/>
      <p:italic r:id="rId52"/>
    </p:embeddedFont>
    <p:embeddedFont>
      <p:font typeface="Source Code Pro" panose="020B0309030403020204" pitchFamily="34" charset="0"/>
      <p:regular r:id="rId53"/>
      <p:bold r:id="rId54"/>
      <p:italic r:id="rId55"/>
      <p:boldItalic r:id="rId56"/>
    </p:embeddedFont>
    <p:embeddedFont>
      <p:font typeface="Source Code Pro Light" panose="020B0309030403020204" pitchFamily="34" charset="0"/>
      <p:regular r:id="rId57"/>
      <p:italic r:id="rId58"/>
    </p:embeddedFont>
    <p:embeddedFont>
      <p:font typeface="Source Code Pro Medium" panose="020B0309030403020204" pitchFamily="34" charset="0"/>
      <p:regular r:id="rId59"/>
      <p: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FE67F9-6B8D-4537-87E8-312A73754733}">
  <a:tblStyle styleId="{56FE67F9-6B8D-4537-87E8-312A7375473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AEEFF"/>
          </a:solidFill>
        </a:fill>
      </a:tcStyle>
    </a:wholeTbl>
    <a:band1H>
      <a:tcTxStyle/>
      <a:tcStyle>
        <a:tcBdr/>
        <a:fill>
          <a:solidFill>
            <a:srgbClr val="D1DBF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DBF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50"/>
    <p:restoredTop sz="94694"/>
  </p:normalViewPr>
  <p:slideViewPr>
    <p:cSldViewPr snapToGrid="0">
      <p:cViewPr varScale="1">
        <p:scale>
          <a:sx n="118" d="100"/>
          <a:sy n="118" d="100"/>
        </p:scale>
        <p:origin x="232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Sans Pro Book" panose="02000606030000020004" pitchFamily="2" charset="0"/>
                <a:ea typeface="FreightSans Pro Book" panose="02000606030000020004" pitchFamily="2" charset="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Sans Pro Book" panose="02000606030000020004" pitchFamily="2" charset="0"/>
                <a:ea typeface="FreightSans Pro Book" panose="02000606030000020004" pitchFamily="2" charset="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Sans Pro Book" panose="02000606030000020004" pitchFamily="2" charset="0"/>
                <a:ea typeface="FreightSans Pro Book" panose="02000606030000020004" pitchFamily="2" charset="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>
            <a:lvl1pPr>
              <a:defRPr b="0" i="0">
                <a:latin typeface="FreightSans Pro Book" panose="02000606030000020004" pitchFamily="2" charset="0"/>
              </a:defRPr>
            </a:lvl1pPr>
          </a:lstStyle>
          <a:p>
            <a:pPr algn="r"/>
            <a:fld id="{00000000-1234-1234-1234-123412341234}" type="slidenum">
              <a:rPr lang="en-US" sz="900" smtClean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pPr algn="r"/>
              <a:t>‹#›</a:t>
            </a:fld>
            <a:endParaRPr lang="en-US" sz="9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FreightSans Pro Book" panose="02000606030000020004" pitchFamily="2" charset="0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FreightSans Pro Book" panose="02000606030000020004" pitchFamily="2" charset="0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FreightSans Pro Book" panose="02000606030000020004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FreightSans Pro Book" panose="02000606030000020004" pitchFamily="2" charset="0"/>
        <a:ea typeface="FreightSans Pro Book" panose="02000606030000020004" pitchFamily="2" charset="0"/>
        <a:cs typeface="Arial"/>
        <a:sym typeface="Arial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Sans Pro Book" panose="02000606030000020004" pitchFamily="2" charset="0"/>
              </a:rPr>
              <a:pPr/>
              <a:t>1</a:t>
            </a:fld>
            <a:endParaRPr lang="en-US" sz="900" dirty="0">
              <a:latin typeface="FreightSans Pro Book" panose="0200060603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Book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111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278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Sans Pro Book" panose="02000606030000020004" pitchFamily="2" charset="0"/>
              </a:rPr>
              <a:pPr/>
              <a:t>17</a:t>
            </a:fld>
            <a:endParaRPr lang="en-US" sz="900" dirty="0">
              <a:latin typeface="FreightSans Pro Book" panose="0200060603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Book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753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399" name="Google Shape;3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412" name="Google Shape;4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Sans Pro Book" panose="02000606030000020004" pitchFamily="2" charset="0"/>
              </a:rPr>
              <a:pPr/>
              <a:t>21</a:t>
            </a:fld>
            <a:endParaRPr lang="en-US" sz="900" dirty="0">
              <a:latin typeface="FreightSans Pro Book" panose="0200060603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Book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45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425" name="Google Shape;4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438" name="Google Shape;43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459" name="Google Shape;45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Sans Pro Book" panose="02000606030000020004" pitchFamily="2" charset="0"/>
              </a:rPr>
              <a:pPr/>
              <a:t>27</a:t>
            </a:fld>
            <a:endParaRPr lang="en-US" sz="900" dirty="0">
              <a:latin typeface="FreightSans Pro Book" panose="0200060603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Book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27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303" name="Google Shape;3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313" name="Google Shape;3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469" name="Google Shape;46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469" name="Google Shape;46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5260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519" name="Google Shape;51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674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>
            <a:lvl1pPr>
              <a:defRPr b="0" i="0">
                <a:latin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2092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500285"/>
            <a:ext cx="4348655" cy="273049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82372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CA42F45-1436-E397-BC1C-20EF043E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83351"/>
            <a:ext cx="4348655" cy="365125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73846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29163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7"/>
            <a:ext cx="9855200" cy="3584575"/>
          </a:xfrm>
        </p:spPr>
        <p:txBody>
          <a:bodyPr/>
          <a:lstStyle>
            <a:lvl1pPr marL="0" indent="0">
              <a:buNone/>
              <a:defRPr sz="1351"/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591"/>
            </a:lvl1pPr>
            <a:lvl2pPr marL="192877" indent="0">
              <a:buNone/>
              <a:defRPr sz="507"/>
            </a:lvl2pPr>
            <a:lvl3pPr marL="385753" indent="0">
              <a:buNone/>
              <a:defRPr sz="421"/>
            </a:lvl3pPr>
            <a:lvl4pPr marL="578630" indent="0">
              <a:buNone/>
              <a:defRPr sz="380"/>
            </a:lvl4pPr>
            <a:lvl5pPr marL="771506" indent="0">
              <a:buNone/>
              <a:defRPr sz="380"/>
            </a:lvl5pPr>
            <a:lvl6pPr marL="964383" indent="0">
              <a:buNone/>
              <a:defRPr sz="380"/>
            </a:lvl6pPr>
            <a:lvl7pPr marL="1157259" indent="0">
              <a:buNone/>
              <a:defRPr sz="380"/>
            </a:lvl7pPr>
            <a:lvl8pPr marL="1350136" indent="0">
              <a:buNone/>
              <a:defRPr sz="380"/>
            </a:lvl8pPr>
            <a:lvl9pPr marL="1543012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69249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848165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/>
              </a:defRPr>
            </a:lvl1pPr>
          </a:lstStyle>
          <a:p>
            <a:endParaRPr lang="en-US" sz="788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/>
              </a:defRPr>
            </a:lvl1pPr>
          </a:lstStyle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7118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967151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160413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840316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78717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  <a:noFill/>
        </p:spPr>
        <p:txBody>
          <a:bodyPr lIns="457200" rIns="457200">
            <a:normAutofit/>
          </a:bodyPr>
          <a:lstStyle>
            <a:lvl1pPr algn="ctr">
              <a:defRPr sz="3733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 sz="3200" b="0" i="0">
                <a:solidFill>
                  <a:schemeClr val="bg1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131" y="382588"/>
            <a:ext cx="1123246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628" y="5211824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6AA5D1F-1908-7A27-D303-E3005962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7CECC5-A838-52DB-E938-F5E8244AB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5958205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69603" y="228600"/>
            <a:ext cx="833439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</p:spPr>
        <p:txBody>
          <a:bodyPr/>
          <a:lstStyle>
            <a:lvl1pPr algn="ctr">
              <a:defRPr sz="3200" b="0" i="0" baseline="0">
                <a:latin typeface="FreightMicro Pro Boo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3886200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9195" y="382588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200" b="0" i="0" kern="0" baseline="0" dirty="0"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4DF4B-2D56-AB45-B234-4F37FEC419CC}"/>
              </a:ext>
            </a:extLst>
          </p:cNvPr>
          <p:cNvSpPr txBox="1"/>
          <p:nvPr userDrawn="1"/>
        </p:nvSpPr>
        <p:spPr>
          <a:xfrm>
            <a:off x="109100" y="2384625"/>
            <a:ext cx="2133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UC Berkeley EECS</a:t>
            </a:r>
            <a:b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Lecturer</a:t>
            </a:r>
          </a:p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Michael Ball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D1E19B-E1FA-114F-B2A6-C6DE982CA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457205" y="152406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E54B2176-5634-6845-968B-F5816C0360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46258" y="6381750"/>
            <a:ext cx="6171679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200" b="0" i="0" baseline="0" dirty="0">
                <a:latin typeface="FreightMicro Pro Light" panose="02000603030000020004" pitchFamily="2" charset="0"/>
              </a:rPr>
              <a:t>UC Berkeley | Computer Science 88 | Michael Ball | http://cs88.org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F65B-5B14-C7E1-E1F9-88E88BF9E207}"/>
              </a:ext>
            </a:extLst>
          </p:cNvPr>
          <p:cNvSpPr txBox="1"/>
          <p:nvPr userDrawn="1"/>
        </p:nvSpPr>
        <p:spPr>
          <a:xfrm>
            <a:off x="1055914" y="-5225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432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6615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6888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ay Titl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6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733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1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5867EE33-0531-3B3B-5F3F-4915997C3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44A1AF6-78D2-1F19-3AD4-A4646F288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48AF43-1942-A3AB-74BE-E6775AAA7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9AB84-0488-46A9-C63A-5BAB9678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B558-3D21-33F1-35A1-FE48DF43E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757177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49485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66800"/>
            <a:ext cx="11277600" cy="52578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16660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s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728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9728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17637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3800"/>
            <a:ext cx="11430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049866"/>
            <a:ext cx="11430000" cy="2607733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999371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237861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745173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21833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457951"/>
            <a:ext cx="4348655" cy="256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FreightMicro Pro Book" panose="02000603020000020004" pitchFamily="2" charset="0"/>
                <a:cs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7405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6pPr>
      <a:lvl7pPr marL="3857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7pPr>
      <a:lvl8pPr marL="5786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8pPr>
      <a:lvl9pPr marL="7715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9pPr>
    </p:titleStyle>
    <p:bodyStyle>
      <a:lvl1pPr marL="120548" indent="-120548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289315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482192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650958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843835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103671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588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464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4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7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5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3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0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8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59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3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12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entut.com/sql-tutorial/sql-selec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://www.zentut.com/sql-tutorial/sql-delete/" TargetMode="External"/><Relationship Id="rId4" Type="http://schemas.openxmlformats.org/officeDocument/2006/relationships/hyperlink" Target="http://www.zentut.com/sql-tutorial/sql-update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stgresql.org/docs/current/functions-matching.html#FUNCTIONS-LIKE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zentut.com/sql-tutorial/sql-count/" TargetMode="External"/><Relationship Id="rId3" Type="http://schemas.openxmlformats.org/officeDocument/2006/relationships/hyperlink" Target="http://www.zentut.com/sql-tutorial/sql-select/" TargetMode="External"/><Relationship Id="rId7" Type="http://schemas.openxmlformats.org/officeDocument/2006/relationships/hyperlink" Target="http://www.zentut.com/sql-tutorial/sql-min-max/" TargetMode="Externa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zentut.com/sql-tutorial/sql-avg/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://www.zentut.com/sql-tutorial/sql-sum/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://www.zentut.com/sql-tutorial/sql-aggregate-functions/" TargetMode="Externa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ite.org/lang_createtable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ust_Jake/a-ceo-tweets-sleep-data-fe64682f487c" TargetMode="External"/><Relationship Id="rId2" Type="http://schemas.openxmlformats.org/officeDocument/2006/relationships/hyperlink" Target="https://www.wired.com/story/openai-boardroom-drama-sam-altman-could-mess-up-your-future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03D30D-695D-1644-8ED4-4ECF48202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362772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9171" y="2065054"/>
            <a:ext cx="3918857" cy="25908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D2B7C6F-8036-86D1-422A-19E6B9FCF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sp>
        <p:nvSpPr>
          <p:cNvPr id="349" name="Google Shape;349;p26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A “projection” is a view of a table, it doesn’t alter the state of the table.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C1332CE3-B941-2905-441A-1754828B39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  <p:pic>
        <p:nvPicPr>
          <p:cNvPr id="353" name="Google Shape;35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2581" y="2874027"/>
            <a:ext cx="5600700" cy="26416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03D30D-695D-1644-8ED4-4ECF48202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Filtering in SQL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2022469-56D0-B942-B8A5-4350F46D4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B430E2-89A6-8579-9AEF-9D6DA6177A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16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4A7ACF-A9D4-BE04-14E8-7A702F35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rows - where</a:t>
            </a:r>
          </a:p>
        </p:txBody>
      </p:sp>
      <p:sp>
        <p:nvSpPr>
          <p:cNvPr id="370" name="Google Shape;370;p28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/>
              <a:t>Set of Table records (rows) that satisfy a condition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583D06C-A4FB-A864-C50A-4A64FCD814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Michael Ball | UC Berkeley | https://c88c.org | © CC BY-NC-SA</a:t>
            </a:r>
          </a:p>
        </p:txBody>
      </p:sp>
      <p:pic>
        <p:nvPicPr>
          <p:cNvPr id="374" name="Google Shape;37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6779" y="2822644"/>
            <a:ext cx="2919933" cy="19304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5" name="Google Shape;37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5058" y="5094408"/>
            <a:ext cx="4060320" cy="969874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6" name="Google Shape;37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12786" y="2825994"/>
            <a:ext cx="4488514" cy="3238289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7" name="Google Shape;377;p28"/>
          <p:cNvSpPr txBox="1"/>
          <p:nvPr/>
        </p:nvSpPr>
        <p:spPr>
          <a:xfrm>
            <a:off x="1556359" y="1943332"/>
            <a:ext cx="9654436" cy="369332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select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</a:rPr>
              <a:t> [columns]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from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</a:rPr>
              <a:t> [table] </a:t>
            </a:r>
            <a:r>
              <a:rPr lang="en-US" sz="1800" b="1" dirty="0">
                <a:solidFill>
                  <a:srgbClr val="FF0000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where</a:t>
            </a:r>
            <a:r>
              <a:rPr lang="en-US" sz="1800" b="1" dirty="0">
                <a:solidFill>
                  <a:srgbClr val="FF0000"/>
                </a:solidFill>
                <a:latin typeface="Source Code Pro" panose="020B0509030403020204" pitchFamily="49" charset="77"/>
              </a:rPr>
              <a:t> [condition]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order by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</a:rPr>
              <a:t>[order] ;</a:t>
            </a:r>
            <a:endParaRPr dirty="0">
              <a:latin typeface="Source Code Pro" panose="020B0509030403020204" pitchFamily="49" charset="7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5C96E5-6397-04A5-62D6-6A45CD13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Operators for predicate</a:t>
            </a:r>
          </a:p>
        </p:txBody>
      </p:sp>
      <p:sp>
        <p:nvSpPr>
          <p:cNvPr id="383" name="Google Shape;383;p29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/>
              <a:t>use the WHERE clause in the SQL statements such as </a:t>
            </a:r>
            <a:r>
              <a:rPr lang="en-US">
                <a:hlinkClick r:id="rId3"/>
              </a:rPr>
              <a:t>SELECT</a:t>
            </a:r>
            <a:r>
              <a:rPr lang="en-US"/>
              <a:t>,  </a:t>
            </a:r>
            <a:r>
              <a:rPr lang="en-US">
                <a:hlinkClick r:id="rId4"/>
              </a:rPr>
              <a:t>UPDATE </a:t>
            </a:r>
            <a:r>
              <a:rPr lang="en-US"/>
              <a:t>and </a:t>
            </a:r>
            <a:r>
              <a:rPr lang="en-US">
                <a:hlinkClick r:id="rId5"/>
              </a:rPr>
              <a:t>DELETE</a:t>
            </a:r>
            <a:r>
              <a:rPr lang="en-US"/>
              <a:t>  to filter rows that do not meet a specified condition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3F09FC36-FBE7-1A8C-D8D9-765E9F91DB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  <p:pic>
        <p:nvPicPr>
          <p:cNvPr id="387" name="Google Shape;387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2200" y="2543504"/>
            <a:ext cx="7035236" cy="31242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C16E12-A503-EA91-6E59-AF37F799C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Matching: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LIKE</a:t>
            </a:r>
            <a:r>
              <a:rPr lang="en-US" dirty="0"/>
              <a:t> [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Docs</a:t>
            </a:r>
            <a:r>
              <a:rPr lang="en-US" dirty="0"/>
              <a:t>]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01682-4493-C0BA-6551-006FA6FEC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LIKE compares text to a </a:t>
            </a:r>
            <a:r>
              <a:rPr lang="en-US" i="1" dirty="0"/>
              <a:t>pattern</a:t>
            </a:r>
          </a:p>
          <a:p>
            <a:pPr lvl="1"/>
            <a:r>
              <a:rPr lang="en-US" i="1" dirty="0"/>
              <a:t> Case-Insensitive</a:t>
            </a:r>
            <a:r>
              <a:rPr lang="en-US" dirty="0"/>
              <a:t> by default. Means 'a' and 'A' are the same.</a:t>
            </a:r>
          </a:p>
          <a:p>
            <a:r>
              <a:rPr lang="en-US" dirty="0"/>
              <a:t> Allows "wildcards" that match any character.</a:t>
            </a:r>
          </a:p>
          <a:p>
            <a:r>
              <a:rPr lang="en-US" dirty="0"/>
              <a:t>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%</a:t>
            </a:r>
            <a:r>
              <a:rPr lang="en-US" dirty="0"/>
              <a:t> means "zero or more" characters at this "spot" in the pattern</a:t>
            </a:r>
          </a:p>
          <a:p>
            <a:r>
              <a:rPr lang="en-US" dirty="0"/>
              <a:t> Examples: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</a:t>
            </a:r>
            <a:r>
              <a:rPr lang="en-US" sz="2400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abc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 LIKE '</a:t>
            </a:r>
            <a:r>
              <a:rPr lang="en-US" sz="2400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abc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 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  <a:sym typeface="Wingdings" pitchFamily="2" charset="2"/>
              </a:rPr>
              <a:t>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 true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</a:t>
            </a:r>
            <a:r>
              <a:rPr lang="en-US" sz="2400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abc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 LIKE 'a%' 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  <a:sym typeface="Wingdings" pitchFamily="2" charset="2"/>
              </a:rPr>
              <a:t>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 true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</a:t>
            </a:r>
            <a:r>
              <a:rPr lang="en-US" sz="2400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abc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 LIKE '%b%' 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  <a:sym typeface="Wingdings" pitchFamily="2" charset="2"/>
              </a:rPr>
              <a:t>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 </a:t>
            </a:r>
            <a:r>
              <a:rPr lang="en-US" sz="2400">
                <a:latin typeface="Source Code Pro" panose="020B0309030403020204" pitchFamily="34" charset="0"/>
                <a:ea typeface="Source Code Pro" panose="020B0309030403020204" pitchFamily="34" charset="0"/>
              </a:rPr>
              <a:t>true –shortcut 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for "does </a:t>
            </a:r>
            <a:r>
              <a:rPr lang="en-US" sz="2400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abc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 contain b?"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'b' LIKE '%b%'	 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  <a:sym typeface="Wingdings" pitchFamily="2" charset="2"/>
              </a:rPr>
              <a:t>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 true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</a:t>
            </a:r>
            <a:r>
              <a:rPr lang="en-US" sz="2400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abc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 LIKE 'c' 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  <a:sym typeface="Wingdings" pitchFamily="2" charset="2"/>
              </a:rPr>
              <a:t>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 false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59865B-785A-717B-19E0-360FEB3682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22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15D955-9157-6D93-67BD-F8603E79A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35" name="Google Shape;535;p43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SQL a declarative programming language on relational tables </a:t>
            </a:r>
          </a:p>
          <a:p>
            <a:pPr lvl="1"/>
            <a:r>
              <a:rPr lang="en-US" dirty="0"/>
              <a:t>largely familiar to you from data8</a:t>
            </a:r>
          </a:p>
          <a:p>
            <a:pPr lvl="1"/>
            <a:r>
              <a:rPr lang="en-US" dirty="0"/>
              <a:t>create, select, where, order, group by, join</a:t>
            </a:r>
          </a:p>
          <a:p>
            <a:r>
              <a:rPr lang="en-US" dirty="0"/>
              <a:t>Databases are accessed through Applications</a:t>
            </a:r>
          </a:p>
          <a:p>
            <a:pPr lvl="1"/>
            <a:r>
              <a:rPr lang="en-US" dirty="0"/>
              <a:t>e.g., all modern web apps have Database backend</a:t>
            </a:r>
          </a:p>
          <a:p>
            <a:pPr lvl="1"/>
            <a:r>
              <a:rPr lang="en-US" dirty="0"/>
              <a:t>Queries are issued through API</a:t>
            </a:r>
          </a:p>
          <a:p>
            <a:pPr lvl="2"/>
            <a:r>
              <a:rPr lang="en-US" dirty="0"/>
              <a:t>Be careful about app corrupting the database</a:t>
            </a:r>
          </a:p>
          <a:p>
            <a:r>
              <a:rPr lang="en-US" dirty="0"/>
              <a:t>Data analytics tend to draw database into memory and operate on it as a data structure</a:t>
            </a:r>
          </a:p>
          <a:p>
            <a:pPr lvl="1"/>
            <a:r>
              <a:rPr lang="en-US" dirty="0"/>
              <a:t>e.g., Tables 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06FAEA73-20CA-7FB6-31D3-EA59EEB3FC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81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2"/>
          <p:cNvSpPr txBox="1"/>
          <p:nvPr/>
        </p:nvSpPr>
        <p:spPr>
          <a:xfrm>
            <a:off x="2438400" y="1447800"/>
            <a:ext cx="8672185" cy="707886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SELECT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</a:rPr>
              <a:t>  &lt;col spec&gt; 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FROM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</a:rPr>
              <a:t> &lt;table spec&gt; 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WHERE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</a:rPr>
              <a:t> &lt;</a:t>
            </a:r>
            <a:r>
              <a:rPr lang="en-US" sz="2000" b="1" dirty="0" err="1">
                <a:solidFill>
                  <a:schemeClr val="dk1"/>
                </a:solidFill>
                <a:latin typeface="Source Code Pro" panose="020B0509030403020204" pitchFamily="49" charset="77"/>
              </a:rPr>
              <a:t>cond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</a:rPr>
              <a:t> spec&gt; </a:t>
            </a:r>
            <a:endParaRPr dirty="0">
              <a:latin typeface="Source Code Pro" panose="020B0509030403020204" pitchFamily="49" charset="77"/>
            </a:endParaRPr>
          </a:p>
          <a:p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    GROUP BY &lt;group spec&gt; ORDER BY &lt;order spec&gt;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</a:rPr>
              <a:t> 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526" name="Google Shape;526;p42"/>
          <p:cNvSpPr/>
          <p:nvPr/>
        </p:nvSpPr>
        <p:spPr>
          <a:xfrm>
            <a:off x="2438399" y="2563432"/>
            <a:ext cx="8672185" cy="67710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INSERT 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INTO</a:t>
            </a:r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 table(column1, column2,...) </a:t>
            </a:r>
            <a:endParaRPr dirty="0">
              <a:latin typeface="Source Code Pro" panose="020B0509030403020204" pitchFamily="49" charset="77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	VALUES (value1, value2,...);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527" name="Google Shape;527;p42"/>
          <p:cNvSpPr/>
          <p:nvPr/>
        </p:nvSpPr>
        <p:spPr>
          <a:xfrm>
            <a:off x="2438401" y="4204372"/>
            <a:ext cx="8672183" cy="400110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CREATE TABLE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77"/>
              </a:rPr>
              <a:t>name 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AS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77"/>
              </a:rPr>
              <a:t>  &lt;select statement&gt; 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528" name="Google Shape;528;p42"/>
          <p:cNvSpPr/>
          <p:nvPr/>
        </p:nvSpPr>
        <p:spPr>
          <a:xfrm>
            <a:off x="2438400" y="3540625"/>
            <a:ext cx="8672184" cy="400110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CREATE TABLE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77"/>
              </a:rPr>
              <a:t>name ( &lt;columns&gt; ) 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529" name="Google Shape;529;p42"/>
          <p:cNvSpPr/>
          <p:nvPr/>
        </p:nvSpPr>
        <p:spPr>
          <a:xfrm>
            <a:off x="2438399" y="4962604"/>
            <a:ext cx="8672183" cy="400110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DROP TABLE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77"/>
              </a:rPr>
              <a:t>name 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DC57B8-7985-1785-E288-FB0C3113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Part 1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5A118ED-35EF-6976-447F-A817AA220B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03D30D-695D-1644-8ED4-4ECF48202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SQL: Aggregations</a:t>
            </a:r>
          </a:p>
        </p:txBody>
      </p:sp>
    </p:spTree>
    <p:extLst>
      <p:ext uri="{BB962C8B-B14F-4D97-AF65-F5344CB8AC3E}">
        <p14:creationId xmlns:p14="http://schemas.microsoft.com/office/powerpoint/2010/main" val="286607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8A52D1-0119-1BD9-E106-5E7E201D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Aggregations </a:t>
            </a:r>
            <a:r>
              <a:rPr lang="en-US"/>
              <a:t>are Powerful &amp; Common!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E7CEF4-50DF-10CB-AB28-D16481827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SELECT </a:t>
            </a: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date_trunc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('day', created) as date, COUNT(*)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FROM users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WHERE created &gt; </a:t>
            </a: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current_date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 - interval '1 year'</a:t>
            </a:r>
          </a:p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GROUP BY date;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6F0FD-5960-93D0-DB40-A95C7B8827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886304-C127-7FBB-8D5B-6383A426FE89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3566014"/>
          <a:ext cx="8128000" cy="2377440"/>
        </p:xfrm>
        <a:graphic>
          <a:graphicData uri="http://schemas.openxmlformats.org/drawingml/2006/table">
            <a:tbl>
              <a:tblPr firstRow="1" bandRow="1">
                <a:tableStyleId>{56FE67F9-6B8D-4537-87E8-312A73754733}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00461716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37654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Open Sans ExtraBold" pitchFamily="2" charset="0"/>
                          <a:ea typeface="Open Sans ExtraBold" pitchFamily="2" charset="0"/>
                          <a:cs typeface="Open Sans ExtraBold" pitchFamily="2" charset="0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Open Sans ExtraBold" pitchFamily="2" charset="0"/>
                          <a:ea typeface="Open Sans ExtraBold" pitchFamily="2" charset="0"/>
                          <a:cs typeface="Open Sans ExtraBold" pitchFamily="2" charset="0"/>
                        </a:rPr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85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Apr 17, 2023, 12:00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136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38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Apr 18, 2023, 12:00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257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600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Apr 19, 2023, 12:00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326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0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Apr 20, 2023, 12:00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167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042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Apr 21, 2023, 12:00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874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956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 txBox="1">
            <a:spLocks noGrp="1"/>
          </p:cNvSpPr>
          <p:nvPr>
            <p:ph idx="1"/>
          </p:nvPr>
        </p:nvSpPr>
        <p:spPr>
          <a:xfrm>
            <a:off x="677563" y="1080477"/>
            <a:ext cx="7620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 sz="1800" b="0"/>
              <a:t>The  </a:t>
            </a:r>
            <a:r>
              <a:rPr lang="en-US" sz="1800">
                <a:latin typeface="Source Code Pro" panose="020B0509030403020204" pitchFamily="49" charset="77"/>
              </a:rPr>
              <a:t>GROUP BY</a:t>
            </a:r>
            <a:r>
              <a:rPr lang="en-US" sz="1800" b="0"/>
              <a:t> clause is used to group rows returned by </a:t>
            </a:r>
            <a:r>
              <a:rPr lang="en-US" sz="1800" b="0" u="sng">
                <a:solidFill>
                  <a:schemeClr val="hlink"/>
                </a:solidFill>
                <a:hlinkClick r:id="rId3"/>
              </a:rPr>
              <a:t>SELECT statement</a:t>
            </a:r>
            <a:r>
              <a:rPr lang="en-US" sz="1800" b="0"/>
              <a:t> into a set of summary rows or groups based on values of columns or expressions. </a:t>
            </a:r>
            <a:endParaRPr lang="en-US"/>
          </a:p>
          <a:p>
            <a:pPr marL="285750" indent="-285750"/>
            <a:r>
              <a:rPr lang="en-US" sz="1800" b="0"/>
              <a:t>Apply an </a:t>
            </a:r>
            <a:r>
              <a:rPr lang="en-US" sz="1800" b="0" u="sng">
                <a:solidFill>
                  <a:schemeClr val="hlink"/>
                </a:solidFill>
                <a:hlinkClick r:id="rId4"/>
              </a:rPr>
              <a:t>aggregate function</a:t>
            </a:r>
            <a:r>
              <a:rPr lang="en-US" sz="1800" b="0"/>
              <a:t>, such as </a:t>
            </a:r>
            <a:r>
              <a:rPr lang="en-US" sz="1800" b="0" u="sng">
                <a:solidFill>
                  <a:schemeClr val="hlink"/>
                </a:solidFill>
                <a:hlinkClick r:id="rId5"/>
              </a:rPr>
              <a:t>SUM</a:t>
            </a:r>
            <a:r>
              <a:rPr lang="en-US" sz="1800" b="0"/>
              <a:t>, </a:t>
            </a:r>
            <a:r>
              <a:rPr lang="en-US" sz="1800" b="0" u="sng">
                <a:solidFill>
                  <a:schemeClr val="hlink"/>
                </a:solidFill>
                <a:hlinkClick r:id="rId6"/>
              </a:rPr>
              <a:t>AVG</a:t>
            </a:r>
            <a:r>
              <a:rPr lang="en-US" sz="1800" b="0"/>
              <a:t>, </a:t>
            </a:r>
            <a:r>
              <a:rPr lang="en-US" sz="1800" b="0" u="sng">
                <a:solidFill>
                  <a:schemeClr val="hlink"/>
                </a:solidFill>
                <a:hlinkClick r:id="rId7"/>
              </a:rPr>
              <a:t>MIN, MAX</a:t>
            </a:r>
            <a:r>
              <a:rPr lang="en-US" sz="1800" b="0"/>
              <a:t> or </a:t>
            </a:r>
            <a:r>
              <a:rPr lang="en-US" sz="1800" b="0" u="sng">
                <a:solidFill>
                  <a:schemeClr val="hlink"/>
                </a:solidFill>
                <a:hlinkClick r:id="rId8"/>
              </a:rPr>
              <a:t>COUNT</a:t>
            </a:r>
            <a:r>
              <a:rPr lang="en-US" sz="1800" b="0"/>
              <a:t>, to each group to output the summary information.</a:t>
            </a:r>
            <a:endParaRPr lang="en-US" sz="1800" dirty="0"/>
          </a:p>
        </p:txBody>
      </p:sp>
      <p:pic>
        <p:nvPicPr>
          <p:cNvPr id="406" name="Google Shape;406;p3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56082" y="2881923"/>
            <a:ext cx="5314462" cy="1094154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7" name="Google Shape;407;p3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82363" y="2879132"/>
            <a:ext cx="1524000" cy="1207129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8" name="Google Shape;408;p3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2363" y="4360914"/>
            <a:ext cx="3822192" cy="1139163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9" name="Google Shape;409;p3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256082" y="4944892"/>
            <a:ext cx="5510720" cy="1110369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34A65C5-AD4A-6E5D-1FA6-AB9D93B0F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Grouping and Aggregations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3FF0F90-B03A-8878-B0E9-349A31BD31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CABD55-A80F-5EE7-78E1-70902E90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349BB6-A7E9-38B4-9A58-2D6750176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One week left – main task: Ants project</a:t>
            </a:r>
          </a:p>
          <a:p>
            <a:r>
              <a:rPr lang="en-US" dirty="0"/>
              <a:t> This week: SQL + AMA "Lecture"</a:t>
            </a:r>
          </a:p>
          <a:p>
            <a:r>
              <a:rPr lang="en-US" dirty="0"/>
              <a:t> Next Week: RRR week – </a:t>
            </a:r>
          </a:p>
          <a:p>
            <a:pPr lvl="1"/>
            <a:r>
              <a:rPr lang="en-US" dirty="0"/>
              <a:t>NO CLASS, modified OH schedules</a:t>
            </a:r>
          </a:p>
          <a:p>
            <a:pPr lvl="1"/>
            <a:r>
              <a:rPr lang="en-US" dirty="0"/>
              <a:t> Monday Zoom Review/Wrap Up Session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A7FB7-8DDB-9C0A-A50D-61D4E1F767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99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16BC4-E792-5696-113F-18FC2E4F3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 &amp;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DISTINCT</a:t>
            </a:r>
            <a:r>
              <a:rPr lang="en-US" dirty="0"/>
              <a:t> values</a:t>
            </a:r>
          </a:p>
        </p:txBody>
      </p:sp>
      <p:sp>
        <p:nvSpPr>
          <p:cNvPr id="419" name="Google Shape;419;p32"/>
          <p:cNvSpPr txBox="1"/>
          <p:nvPr/>
        </p:nvSpPr>
        <p:spPr>
          <a:xfrm>
            <a:off x="768073" y="1275918"/>
            <a:ext cx="8404865" cy="369332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select</a:t>
            </a:r>
            <a:r>
              <a:rPr lang="en-US" sz="1800" dirty="0">
                <a:solidFill>
                  <a:schemeClr val="dk1"/>
                </a:solidFill>
                <a:latin typeface="FreightSans Pro Book" panose="02000606030000020004" pitchFamily="2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FreightSans Pro Book" panose="02000606030000020004" pitchFamily="2" charset="0"/>
              </a:rPr>
              <a:t>DISTINCT</a:t>
            </a:r>
            <a:r>
              <a:rPr lang="en-US" sz="1800" dirty="0">
                <a:solidFill>
                  <a:schemeClr val="dk1"/>
                </a:solidFill>
                <a:latin typeface="FreightSans Pro Book" panose="02000606030000020004" pitchFamily="2" charset="0"/>
              </a:rPr>
              <a:t> [columns]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from</a:t>
            </a:r>
            <a:r>
              <a:rPr lang="en-US" sz="1800" dirty="0">
                <a:solidFill>
                  <a:schemeClr val="dk1"/>
                </a:solidFill>
                <a:latin typeface="FreightSans Pro Book" panose="02000606030000020004" pitchFamily="2" charset="0"/>
              </a:rPr>
              <a:t> [table]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where</a:t>
            </a:r>
            <a:r>
              <a:rPr lang="en-US" sz="1800" dirty="0">
                <a:solidFill>
                  <a:schemeClr val="dk1"/>
                </a:solidFill>
                <a:latin typeface="FreightSans Pro Book" panose="02000606030000020004" pitchFamily="2" charset="0"/>
              </a:rPr>
              <a:t> [condition]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order by </a:t>
            </a:r>
            <a:r>
              <a:rPr lang="en-US" sz="1800" dirty="0">
                <a:solidFill>
                  <a:schemeClr val="dk1"/>
                </a:solidFill>
                <a:latin typeface="FreightSans Pro Book" panose="02000606030000020004" pitchFamily="2" charset="0"/>
              </a:rPr>
              <a:t>[order] ;</a:t>
            </a:r>
            <a:endParaRPr dirty="0">
              <a:latin typeface="FreightSans Pro Book" panose="02000606030000020004" pitchFamily="2" charset="0"/>
            </a:endParaRPr>
          </a:p>
        </p:txBody>
      </p:sp>
      <p:pic>
        <p:nvPicPr>
          <p:cNvPr id="420" name="Google Shape;42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7913" y="3866718"/>
            <a:ext cx="3596640" cy="13716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1" name="Google Shape;42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0755" y="4552518"/>
            <a:ext cx="3898900" cy="4572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2" name="Google Shape;42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0425" y="1975450"/>
            <a:ext cx="5997982" cy="145355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BE915-32BF-D3CB-89C9-A4F7E4E428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03D30D-695D-1644-8ED4-4ECF48202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SQL: Joins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2022469-56D0-B942-B8A5-4350F46D4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2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6CB65B-500C-2EC3-1D03-959FBF69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tables</a:t>
            </a:r>
          </a:p>
        </p:txBody>
      </p:sp>
      <p:sp>
        <p:nvSpPr>
          <p:cNvPr id="428" name="Google Shape;428;p33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Two tables are joined by a comma to yield all combinations of a row from each</a:t>
            </a:r>
          </a:p>
          <a:p>
            <a:pPr lvl="1"/>
            <a:r>
              <a:rPr lang="en-US" dirty="0">
                <a:sym typeface="Courier"/>
              </a:rPr>
              <a:t>select * from sales, cones;</a:t>
            </a:r>
            <a:endParaRPr lang="en-US" dirty="0"/>
          </a:p>
        </p:txBody>
      </p:sp>
      <p:pic>
        <p:nvPicPr>
          <p:cNvPr id="432" name="Google Shape;43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1888" y="2694441"/>
            <a:ext cx="3943350" cy="13716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3" name="Google Shape;43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6574" y="4253666"/>
            <a:ext cx="939800" cy="1440016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4" name="Google Shape;434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0552" y="3976268"/>
            <a:ext cx="3099145" cy="2309167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5" name="Google Shape;435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73675" y="1778000"/>
            <a:ext cx="2439176" cy="46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E638002-2EBF-5243-C5BE-0F02EDA0A3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4C09DE-6371-4E2D-ECE3-5A8F0B92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39DEC0-54FE-E0FF-0C69-F1D2820F5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Joins combine two tables</a:t>
            </a:r>
          </a:p>
          <a:p>
            <a:r>
              <a:rPr lang="en-US" dirty="0"/>
              <a:t> A "cross product" or full join gives </a:t>
            </a:r>
            <a:r>
              <a:rPr lang="en-US" i="1" dirty="0"/>
              <a:t>all </a:t>
            </a:r>
            <a:r>
              <a:rPr lang="en-US" i="1" dirty="0" err="1"/>
              <a:t>combiniations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This is often not useful!</a:t>
            </a:r>
          </a:p>
          <a:p>
            <a:r>
              <a:rPr lang="en-US" dirty="0"/>
              <a:t> So, we can do an </a:t>
            </a:r>
            <a:r>
              <a:rPr lang="en-US" i="1" dirty="0"/>
              <a:t>inner join</a:t>
            </a:r>
            <a:r>
              <a:rPr lang="en-US" dirty="0"/>
              <a:t> where we "combine" rows only on some logical identifier, like an "id"</a:t>
            </a:r>
          </a:p>
          <a:p>
            <a:pPr lvl="1"/>
            <a:r>
              <a:rPr lang="en-US" dirty="0"/>
              <a:t> Often this is called a "foreign key" or a reference to an object in another table.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207C27-CE64-E670-1990-C7EC431751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711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4"/>
          <p:cNvSpPr/>
          <p:nvPr/>
        </p:nvSpPr>
        <p:spPr>
          <a:xfrm>
            <a:off x="2209800" y="1129937"/>
            <a:ext cx="8364583" cy="369332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SELECT * FROM sales, cones </a:t>
            </a:r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WHERE </a:t>
            </a:r>
            <a:r>
              <a:rPr lang="en-US" sz="1800" b="1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cone_id</a:t>
            </a:r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</a:t>
            </a:r>
            <a:r>
              <a:rPr lang="en-US" sz="1800" b="1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cones.id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;</a:t>
            </a:r>
            <a:endParaRPr lang="en-US" dirty="0">
              <a:latin typeface="FreightSans Pro Book" panose="0200060603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BC55C6-FBF1-C746-8776-3022EFD588EA}"/>
              </a:ext>
            </a:extLst>
          </p:cNvPr>
          <p:cNvSpPr txBox="1"/>
          <p:nvPr/>
        </p:nvSpPr>
        <p:spPr>
          <a:xfrm>
            <a:off x="770708" y="2700721"/>
            <a:ext cx="1033271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sqlite</a:t>
            </a:r>
            <a:r>
              <a:rPr lang="en-US" sz="2200" dirty="0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&gt; SELECT * FROM cones, sales WHERE </a:t>
            </a:r>
            <a:r>
              <a:rPr lang="en-US" sz="2200" dirty="0" err="1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cone_id</a:t>
            </a:r>
            <a:r>
              <a:rPr lang="en-US" sz="2200" dirty="0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=</a:t>
            </a:r>
            <a:r>
              <a:rPr lang="en-US" sz="2200" dirty="0" err="1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cones.id</a:t>
            </a:r>
            <a:r>
              <a:rPr lang="en-US" sz="2200" dirty="0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;</a:t>
            </a:r>
          </a:p>
          <a:p>
            <a:r>
              <a:rPr lang="en-US" sz="2200" dirty="0" err="1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Id|Flavor|Color|Price|Cashier|id|cone_id</a:t>
            </a:r>
            <a:endParaRPr lang="en-US" sz="2200" dirty="0">
              <a:solidFill>
                <a:schemeClr val="tx1"/>
              </a:solidFill>
              <a:effectLst/>
              <a:latin typeface="Source Code Pro Light" panose="020B0409030403020204" pitchFamily="49" charset="77"/>
            </a:endParaRPr>
          </a:p>
          <a:p>
            <a:r>
              <a:rPr lang="en-US" sz="2200" dirty="0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1|strawberry|pink|3.55|Baskin|3|1</a:t>
            </a:r>
          </a:p>
          <a:p>
            <a:r>
              <a:rPr lang="en-US" sz="2200" dirty="0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1|strawberry|pink|3.55|Robin|6|1</a:t>
            </a:r>
          </a:p>
          <a:p>
            <a:r>
              <a:rPr lang="en-US" sz="2200" dirty="0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2|chocolate|light brown|4.75|Baskin|1|2</a:t>
            </a:r>
          </a:p>
          <a:p>
            <a:r>
              <a:rPr lang="en-US" sz="2200" dirty="0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2|chocolate|light brown|4.75|Baskin|4|2</a:t>
            </a:r>
          </a:p>
          <a:p>
            <a:r>
              <a:rPr lang="en-US" sz="2200" dirty="0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2|chocolate|light brown|4.75|Robin|5|2</a:t>
            </a:r>
          </a:p>
          <a:p>
            <a:r>
              <a:rPr lang="en-US" sz="2200" dirty="0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3|chocolate|dark brown|5.25|Robin|2|3</a:t>
            </a:r>
          </a:p>
        </p:txBody>
      </p:sp>
      <p:sp>
        <p:nvSpPr>
          <p:cNvPr id="8" name="Google Shape;444;p34">
            <a:extLst>
              <a:ext uri="{FF2B5EF4-FFF2-40B4-BE49-F238E27FC236}">
                <a16:creationId xmlns:a16="http://schemas.microsoft.com/office/drawing/2014/main" id="{7CD4A6FB-F4E1-E459-161B-975B41F65572}"/>
              </a:ext>
            </a:extLst>
          </p:cNvPr>
          <p:cNvSpPr/>
          <p:nvPr/>
        </p:nvSpPr>
        <p:spPr>
          <a:xfrm>
            <a:off x="2209799" y="1915329"/>
            <a:ext cx="8364583" cy="369332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FreightSans Pro Book" panose="02000606030000020004" pitchFamily="2" charset="0"/>
                <a:ea typeface="Source Code Pro" panose="020B0509030403020204" pitchFamily="49" charset="0"/>
                <a:cs typeface="Courier"/>
                <a:sym typeface="Courier"/>
              </a:rPr>
              <a:t>When column names conflict we write: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77"/>
                <a:ea typeface="Source Code Pro" panose="020B0509030403020204" pitchFamily="49" charset="0"/>
                <a:cs typeface="Courier"/>
                <a:sym typeface="Courier"/>
              </a:rPr>
              <a:t>table_name.column_name</a:t>
            </a:r>
            <a:r>
              <a:rPr lang="en-US" sz="1800" dirty="0">
                <a:solidFill>
                  <a:schemeClr val="dk1"/>
                </a:solidFill>
                <a:latin typeface="FreightSans Pro Book" panose="02000606030000020004" pitchFamily="2" charset="0"/>
                <a:ea typeface="Source Code Pro" panose="020B0509030403020204" pitchFamily="49" charset="0"/>
                <a:cs typeface="Courier"/>
                <a:sym typeface="Courier"/>
              </a:rPr>
              <a:t> in a query.</a:t>
            </a:r>
            <a:endParaRPr lang="en-US" dirty="0">
              <a:latin typeface="FreightSans Pro Book" panose="02000606030000020004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C8088A-799D-B3ED-EB22-838D02062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491DB1-4C34-1C75-537E-51FFDDEEC8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4DD4-1692-3086-2163-90B1AC6BB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Putting It All Together: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7426E-3B94-BB0F-DF11-388E2C70F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Which of our cashiers sold the highest value of ice cream?</a:t>
            </a:r>
          </a:p>
          <a:p>
            <a:r>
              <a:rPr lang="en-US" dirty="0"/>
              <a:t> First we need to find which cones were sold by whom, then we SUM() the results!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>
                <a:effectLst/>
                <a:latin typeface="Source Code Pro Light" panose="020B0409030403020204" pitchFamily="49" charset="77"/>
              </a:rPr>
              <a:t>sqlite</a:t>
            </a:r>
            <a:r>
              <a:rPr lang="en-US" b="1" dirty="0">
                <a:effectLst/>
                <a:latin typeface="Source Code Pro Light" panose="020B0409030403020204" pitchFamily="49" charset="77"/>
              </a:rPr>
              <a:t>&gt; SELECT Cashier, SUM(Price) as 'Total Sold' FROM sales, cones WHERE </a:t>
            </a:r>
            <a:r>
              <a:rPr lang="en-US" b="1" dirty="0" err="1">
                <a:effectLst/>
                <a:latin typeface="Source Code Pro Light" panose="020B0409030403020204" pitchFamily="49" charset="77"/>
              </a:rPr>
              <a:t>sales.cone_id</a:t>
            </a:r>
            <a:r>
              <a:rPr lang="en-US" b="1" dirty="0">
                <a:effectLst/>
                <a:latin typeface="Source Code Pro Light" panose="020B0409030403020204" pitchFamily="49" charset="77"/>
              </a:rPr>
              <a:t> = </a:t>
            </a:r>
            <a:r>
              <a:rPr lang="en-US" b="1" dirty="0" err="1">
                <a:effectLst/>
                <a:latin typeface="Source Code Pro Light" panose="020B0409030403020204" pitchFamily="49" charset="77"/>
              </a:rPr>
              <a:t>cones.id</a:t>
            </a:r>
            <a:r>
              <a:rPr lang="en-US" b="1" dirty="0">
                <a:effectLst/>
                <a:latin typeface="Source Code Pro Light" panose="020B0409030403020204" pitchFamily="49" charset="77"/>
              </a:rPr>
              <a:t> GROUP BY Cashier;</a:t>
            </a:r>
          </a:p>
          <a:p>
            <a:pPr marL="0" indent="0">
              <a:buNone/>
            </a:pPr>
            <a:r>
              <a:rPr lang="en-US" b="1" dirty="0" err="1">
                <a:effectLst/>
                <a:latin typeface="Source Code Pro Light" panose="020B0409030403020204" pitchFamily="49" charset="77"/>
              </a:rPr>
              <a:t>Cashier|Total</a:t>
            </a:r>
            <a:r>
              <a:rPr lang="en-US" b="1" dirty="0">
                <a:effectLst/>
                <a:latin typeface="Source Code Pro Light" panose="020B0409030403020204" pitchFamily="49" charset="77"/>
              </a:rPr>
              <a:t> Sold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Source Code Pro Light" panose="020B0409030403020204" pitchFamily="49" charset="77"/>
              </a:rPr>
              <a:t>Baskin|13.3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Source Code Pro Light" panose="020B0409030403020204" pitchFamily="49" charset="77"/>
              </a:rPr>
              <a:t>Robin|13.8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04979-566A-62AB-65A6-2B4A725768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47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4CAAA8-8A49-F390-BF33-3D3A5987C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Queries within queries</a:t>
            </a:r>
          </a:p>
        </p:txBody>
      </p:sp>
      <p:sp>
        <p:nvSpPr>
          <p:cNvPr id="462" name="Google Shape;462;p36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 Any place that a table is named within a select statement, a table could be computed </a:t>
            </a:r>
          </a:p>
          <a:p>
            <a:pPr lvl="1"/>
            <a:r>
              <a:rPr lang="en-US" dirty="0"/>
              <a:t> As a sub-query</a:t>
            </a:r>
          </a:p>
        </p:txBody>
      </p:sp>
      <p:pic>
        <p:nvPicPr>
          <p:cNvPr id="466" name="Google Shape;46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6265" y="3009900"/>
            <a:ext cx="8305800" cy="2781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9DCA3-1AD2-FC31-56A2-4354EFEB5E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03D30D-695D-1644-8ED4-4ECF48202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SQL: CREATE and INSERT and UPDATE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6923BFF-EBA1-2FE5-2401-AA6BB32261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(THIS IS NOT TESTED IN 88C!)</a:t>
            </a:r>
          </a:p>
        </p:txBody>
      </p:sp>
    </p:spTree>
    <p:extLst>
      <p:ext uri="{BB962C8B-B14F-4D97-AF65-F5344CB8AC3E}">
        <p14:creationId xmlns:p14="http://schemas.microsoft.com/office/powerpoint/2010/main" val="180209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3FD87E-FAE6-2996-BC19-129B21AD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CREATE TABLE</a:t>
            </a:r>
            <a:endParaRPr lang="en-US" dirty="0"/>
          </a:p>
        </p:txBody>
      </p:sp>
      <p:sp>
        <p:nvSpPr>
          <p:cNvPr id="306" name="Google Shape;306;p22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SQL often used interactively</a:t>
            </a:r>
          </a:p>
          <a:p>
            <a:pPr lvl="1"/>
            <a:r>
              <a:rPr lang="en-US" dirty="0"/>
              <a:t>Result of select displayed to the user, but not stored</a:t>
            </a:r>
          </a:p>
          <a:p>
            <a:r>
              <a:rPr lang="en-US" dirty="0">
                <a:hlinkClick r:id="rId3"/>
              </a:rPr>
              <a:t>Can create a table in many ways</a:t>
            </a:r>
            <a:endParaRPr lang="en-US" dirty="0"/>
          </a:p>
          <a:p>
            <a:pPr lvl="1"/>
            <a:r>
              <a:rPr lang="en-US" dirty="0"/>
              <a:t>Often may just supply a list of columns without data.</a:t>
            </a:r>
          </a:p>
          <a:p>
            <a:r>
              <a:rPr lang="en-US" dirty="0"/>
              <a:t>Create table statement gives the result a name</a:t>
            </a:r>
          </a:p>
          <a:p>
            <a:pPr lvl="1"/>
            <a:r>
              <a:rPr lang="en-US" dirty="0"/>
              <a:t>Like a variable, but for a permanent object</a:t>
            </a:r>
          </a:p>
          <a:p>
            <a:pPr lvl="1"/>
            <a:endParaRPr lang="en-US" dirty="0"/>
          </a:p>
        </p:txBody>
      </p:sp>
      <p:sp>
        <p:nvSpPr>
          <p:cNvPr id="310" name="Google Shape;310;p22"/>
          <p:cNvSpPr/>
          <p:nvPr/>
        </p:nvSpPr>
        <p:spPr>
          <a:xfrm>
            <a:off x="2229677" y="4735887"/>
            <a:ext cx="8140337" cy="443442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77"/>
                <a:ea typeface="Source Code Pro" panose="020B0509030403020204" pitchFamily="49" charset="0"/>
                <a:cs typeface="Courier"/>
                <a:sym typeface="Courier"/>
              </a:rPr>
              <a:t>CREATE TABLE 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77"/>
              </a:rPr>
              <a:t>[name] 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77"/>
                <a:ea typeface="Source Code Pro" panose="020B0509030403020204" pitchFamily="49" charset="0"/>
                <a:cs typeface="Courier"/>
                <a:sym typeface="Courier"/>
              </a:rPr>
              <a:t>AS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77"/>
              </a:rPr>
              <a:t> [select statement];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1A25C-298C-B9C8-B21C-41D6988941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"/>
          <p:cNvSpPr/>
          <p:nvPr/>
        </p:nvSpPr>
        <p:spPr>
          <a:xfrm>
            <a:off x="1918252" y="1450876"/>
            <a:ext cx="8597348" cy="2308324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CREATE TABLE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cones </a:t>
            </a:r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AS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select 1 as </a:t>
            </a:r>
            <a:r>
              <a:rPr lang="en-US" sz="1800" dirty="0">
                <a:solidFill>
                  <a:srgbClr val="022FD7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ID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, "strawberry" as </a:t>
            </a:r>
            <a:r>
              <a:rPr lang="en-US" sz="1800" dirty="0">
                <a:solidFill>
                  <a:srgbClr val="022FD7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Flavor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, "pink" as </a:t>
            </a:r>
            <a:r>
              <a:rPr lang="en-US" sz="1800" dirty="0">
                <a:solidFill>
                  <a:srgbClr val="022FD7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Color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, 3.55 as Price union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select 2, "chocolate", "light brown", 4.75 union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select 3, "chocolate", "dark brown", 5.25 union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select 4, "strawberry", "pink",5.25 union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select 5, "bubblegum", "pink",4.75 union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select 6, "chocolate", "dark brown", 5.25;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20" name="Google Shape;320;p23"/>
          <p:cNvSpPr txBox="1"/>
          <p:nvPr/>
        </p:nvSpPr>
        <p:spPr>
          <a:xfrm>
            <a:off x="2209800" y="4786868"/>
            <a:ext cx="65453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FreightSans Pro Book" panose="02000606030000020004" pitchFamily="2" charset="0"/>
              </a:rPr>
              <a:t>Notice how column names are introduced and implicit later on.</a:t>
            </a: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DC0D8-ECAD-753C-5B9B-93D503E0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SQL: creating a named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B4DF6B-E317-C263-061B-09DFD2BAC1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E428DD-F40E-A07A-53B1-B4DEF3609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049"/>
            <a:ext cx="12192000" cy="914400"/>
          </a:xfrm>
        </p:spPr>
        <p:txBody>
          <a:bodyPr/>
          <a:lstStyle/>
          <a:p>
            <a:r>
              <a:rPr lang="en-US" dirty="0"/>
              <a:t>Open AI Drama [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Wired</a:t>
            </a:r>
            <a:r>
              <a:rPr lang="en-US" dirty="0"/>
              <a:t>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D2613D-F7F0-374A-DC5B-C50515575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STEVEN LEVY NOV 22, 2023 11:24 AM</a:t>
            </a:r>
          </a:p>
          <a:p>
            <a:r>
              <a:rPr lang="en-US" dirty="0" err="1"/>
              <a:t>OpenAI’s</a:t>
            </a:r>
            <a:r>
              <a:rPr lang="en-US" dirty="0"/>
              <a:t> Boardroom Drama Could Mess Up Your Future</a:t>
            </a:r>
          </a:p>
          <a:p>
            <a:endParaRPr lang="en-US" dirty="0"/>
          </a:p>
          <a:p>
            <a:r>
              <a:rPr lang="en-US" dirty="0" err="1"/>
              <a:t>OpenAI’s</a:t>
            </a:r>
            <a:r>
              <a:rPr lang="en-US" dirty="0"/>
              <a:t> board ejected Sam Altman in an apparent attempt to preserve the company mission of keeping AI development safe. The ensuing drama, even after Altman’s return, did not inspire confidence.</a:t>
            </a:r>
          </a:p>
          <a:p>
            <a:r>
              <a:rPr lang="en-US" dirty="0"/>
              <a:t>In June I had a conversation with chief scientist Ilya </a:t>
            </a:r>
            <a:r>
              <a:rPr lang="en-US" dirty="0" err="1"/>
              <a:t>Sutskever</a:t>
            </a:r>
            <a:r>
              <a:rPr lang="en-US" dirty="0"/>
              <a:t> at </a:t>
            </a:r>
            <a:r>
              <a:rPr lang="en-US" dirty="0" err="1"/>
              <a:t>OpenAI’s</a:t>
            </a:r>
            <a:r>
              <a:rPr lang="en-US" dirty="0"/>
              <a:t> headquarters, as I reported WIRED’s October cover story. Among the topics we discussed was the unusual structure of the company.</a:t>
            </a:r>
          </a:p>
          <a:p>
            <a:endParaRPr lang="en-US" dirty="0"/>
          </a:p>
          <a:p>
            <a:r>
              <a:rPr lang="en-US" dirty="0"/>
              <a:t>----</a:t>
            </a:r>
          </a:p>
          <a:p>
            <a:r>
              <a:rPr lang="en-US" dirty="0"/>
              <a:t>Aside:</a:t>
            </a:r>
            <a:r>
              <a:rPr lang="en-US" dirty="0">
                <a:hlinkClick r:id="rId3"/>
              </a:rPr>
              <a:t> Funny / Terrible Notes about data privacy…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5881F9-8637-70BC-49EE-4F9ED628894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  <p:pic>
        <p:nvPicPr>
          <p:cNvPr id="1026" name="Picture 2" descr="Sam Altman with large red light leak overlay">
            <a:extLst>
              <a:ext uri="{FF2B5EF4-FFF2-40B4-BE49-F238E27FC236}">
                <a16:creationId xmlns:a16="http://schemas.microsoft.com/office/drawing/2014/main" id="{128EF62E-CBA8-BECE-8D18-FDC6FC1189B4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r="222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97CBD7-9AED-21D9-5A83-C2E4177B4D9D}"/>
              </a:ext>
            </a:extLst>
          </p:cNvPr>
          <p:cNvSpPr txBox="1"/>
          <p:nvPr/>
        </p:nvSpPr>
        <p:spPr>
          <a:xfrm>
            <a:off x="8586952" y="2438400"/>
            <a:ext cx="349994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 Altman with large red light leak overlay  SEONGJOON CHO/GETTY IMAGES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6552FBA-168A-5615-D64C-BB9DA07A0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136" y="3110035"/>
            <a:ext cx="3381576" cy="370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53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E11172-84D4-4F9C-3DA6-8F0AB482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new records (rows) </a:t>
            </a:r>
          </a:p>
        </p:txBody>
      </p:sp>
      <p:sp>
        <p:nvSpPr>
          <p:cNvPr id="472" name="Google Shape;472;p37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A database table is typically a shared, durable repository shared by multiple applications</a:t>
            </a:r>
          </a:p>
        </p:txBody>
      </p:sp>
      <p:sp>
        <p:nvSpPr>
          <p:cNvPr id="476" name="Google Shape;476;p37"/>
          <p:cNvSpPr/>
          <p:nvPr/>
        </p:nvSpPr>
        <p:spPr>
          <a:xfrm>
            <a:off x="2945296" y="2298700"/>
            <a:ext cx="5867400" cy="64633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Source Code Pro" panose="020B0509030403020204" pitchFamily="49" charset="0"/>
                <a:cs typeface="Courier"/>
                <a:sym typeface="Courier"/>
              </a:rPr>
              <a:t>INSERT INTO table(column1, column2,...) </a:t>
            </a:r>
            <a:endParaRPr dirty="0">
              <a:latin typeface="Source Code Pro" panose="020B0509030403020204" pitchFamily="49" charset="77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Source Code Pro" panose="020B0509030403020204" pitchFamily="49" charset="0"/>
                <a:cs typeface="Courier"/>
                <a:sym typeface="Courier"/>
              </a:rPr>
              <a:t>	VALUES (value1, value2,...);</a:t>
            </a:r>
            <a:endParaRPr dirty="0">
              <a:latin typeface="Source Code Pro" panose="020B0509030403020204" pitchFamily="49" charset="77"/>
            </a:endParaRPr>
          </a:p>
        </p:txBody>
      </p:sp>
      <p:pic>
        <p:nvPicPr>
          <p:cNvPr id="477" name="Google Shape;47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5846" y="3232149"/>
            <a:ext cx="8064500" cy="2044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8" name="Google Shape;47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6596" y="3857675"/>
            <a:ext cx="3390900" cy="24669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51875-9ACE-A5A1-051B-9DABAD72F4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128A81-2D73-6F07-6C2F-7B898E8C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new records (rows) </a:t>
            </a:r>
          </a:p>
        </p:txBody>
      </p:sp>
      <p:sp>
        <p:nvSpPr>
          <p:cNvPr id="472" name="Google Shape;472;p37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vert="horz" wrap="square" lIns="92075" tIns="46025" rIns="92075" bIns="460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If you don’t specify a WHERE, you’ll update all rows!</a:t>
            </a:r>
          </a:p>
        </p:txBody>
      </p:sp>
      <p:sp>
        <p:nvSpPr>
          <p:cNvPr id="476" name="Google Shape;476;p37"/>
          <p:cNvSpPr/>
          <p:nvPr/>
        </p:nvSpPr>
        <p:spPr>
          <a:xfrm>
            <a:off x="1661809" y="1855282"/>
            <a:ext cx="6819472" cy="64633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UPDATE table SET column1 = value1, column2 = value2</a:t>
            </a:r>
            <a:r>
              <a:rPr lang="en-US" dirty="0">
                <a:latin typeface="Source Code Pro" panose="020B0509030403020204" pitchFamily="49" charset="77"/>
                <a:ea typeface="Courier"/>
              </a:rPr>
              <a:t> </a:t>
            </a:r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[WHERE condition]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5BE01A1-3EC2-2DB1-A3E9-A9B60EC03D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031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2"/>
          <p:cNvSpPr txBox="1"/>
          <p:nvPr/>
        </p:nvSpPr>
        <p:spPr>
          <a:xfrm>
            <a:off x="1470455" y="1447800"/>
            <a:ext cx="8540854" cy="707886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SELECT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&lt;col spec&gt;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FROM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&lt;table spec&gt;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WHERE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cond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spec&gt; 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GROUP BY &lt;group spec&gt; ORDER BY &lt;order spec&gt;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;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26" name="Google Shape;526;p42"/>
          <p:cNvSpPr/>
          <p:nvPr/>
        </p:nvSpPr>
        <p:spPr>
          <a:xfrm>
            <a:off x="1470455" y="2563432"/>
            <a:ext cx="6835345" cy="67710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INSERT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INTO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table(column1, column2,...) 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	VALUES (value1, value2,...);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27" name="Google Shape;527;p42"/>
          <p:cNvSpPr/>
          <p:nvPr/>
        </p:nvSpPr>
        <p:spPr>
          <a:xfrm>
            <a:off x="1470455" y="4204372"/>
            <a:ext cx="6617249" cy="400110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CREATE TABLE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&lt;select statement&gt; ;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28" name="Google Shape;528;p42"/>
          <p:cNvSpPr/>
          <p:nvPr/>
        </p:nvSpPr>
        <p:spPr>
          <a:xfrm>
            <a:off x="1470455" y="3540625"/>
            <a:ext cx="5570487" cy="400110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CREATE TABLE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 ( &lt;columns&gt; ) ;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1DDAE0-9AA5-87EE-0D2F-A1DE3622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C588A5F-1099-0E44-C53F-53004D698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2AA9-9350-2D48-8937-AA9AEF25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SQL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6978A-311C-9A4A-BD7D-AECD1A683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SQL Keywords are case-</a:t>
            </a:r>
            <a:r>
              <a:rPr lang="en-US" sz="2800" i="1" dirty="0"/>
              <a:t>insensitive</a:t>
            </a:r>
          </a:p>
          <a:p>
            <a:pPr lvl="1"/>
            <a:r>
              <a:rPr lang="en-US" sz="2800" dirty="0"/>
              <a:t> e.g. </a:t>
            </a:r>
            <a:r>
              <a:rPr lang="en-US" sz="2800" dirty="0">
                <a:latin typeface="Source Code Pro" panose="020B0509030403020204" pitchFamily="49" charset="77"/>
              </a:rPr>
              <a:t>SELECT</a:t>
            </a:r>
            <a:r>
              <a:rPr lang="en-US" sz="2800" dirty="0"/>
              <a:t> and </a:t>
            </a:r>
            <a:r>
              <a:rPr lang="en-US" sz="2800" dirty="0">
                <a:latin typeface="Source Code Pro" panose="020B0509030403020204" pitchFamily="49" charset="77"/>
              </a:rPr>
              <a:t>select</a:t>
            </a:r>
            <a:r>
              <a:rPr lang="en-US" sz="2800" dirty="0"/>
              <a:t> do the same thing</a:t>
            </a:r>
          </a:p>
          <a:p>
            <a:pPr lvl="1"/>
            <a:r>
              <a:rPr lang="en-US" sz="2800" dirty="0"/>
              <a:t> I </a:t>
            </a:r>
            <a:r>
              <a:rPr lang="en-US" sz="2800" i="1" dirty="0"/>
              <a:t>try </a:t>
            </a:r>
            <a:r>
              <a:rPr lang="en-US" sz="2800" dirty="0"/>
              <a:t>to capitalize them to make it clear what's-what.</a:t>
            </a:r>
          </a:p>
          <a:p>
            <a:r>
              <a:rPr lang="en-US" sz="2800" dirty="0"/>
              <a:t> The order of SQL keywords matters</a:t>
            </a:r>
          </a:p>
          <a:p>
            <a:pPr lvl="1"/>
            <a:r>
              <a:rPr lang="en-US" sz="2800" dirty="0"/>
              <a:t> e.g. </a:t>
            </a:r>
            <a:r>
              <a:rPr lang="en-US" sz="2800" dirty="0">
                <a:latin typeface="Source Code Pro" panose="020B0509030403020204" pitchFamily="49" charset="77"/>
              </a:rPr>
              <a:t>SELECT ... FROM … WHERE … 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</a:t>
            </a:r>
            <a:r>
              <a:rPr lang="en-US" sz="28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Every statement ends in a </a:t>
            </a:r>
            <a:r>
              <a:rPr lang="en-US" sz="2800" dirty="0">
                <a:latin typeface="Source Code Pro" panose="020B0509030403020204" pitchFamily="49" charset="77"/>
                <a:ea typeface="Open Sans Light" panose="020B0606030504020204" pitchFamily="34" charset="0"/>
                <a:cs typeface="Open Sans Light" panose="020B0606030504020204" pitchFamily="34" charset="0"/>
              </a:rPr>
              <a:t>;</a:t>
            </a:r>
          </a:p>
          <a:p>
            <a:r>
              <a:rPr lang="en-US" sz="28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 Whitespace doesn't matter</a:t>
            </a:r>
          </a:p>
          <a:p>
            <a:pPr lvl="1"/>
            <a:r>
              <a:rPr lang="en-US" sz="28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But indentations and newlines help make queries readable!</a:t>
            </a:r>
          </a:p>
          <a:p>
            <a:r>
              <a:rPr lang="en-US" sz="28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Despite being a standard, differences do exist between databases. We use </a:t>
            </a:r>
            <a:r>
              <a:rPr lang="en-US" sz="2800" dirty="0">
                <a:latin typeface="Source Code Pro" panose="020B0509030403020204" pitchFamily="49" charset="77"/>
                <a:ea typeface="Open Sans Light" panose="020B0606030504020204" pitchFamily="34" charset="0"/>
                <a:cs typeface="Open Sans Light" panose="020B0606030504020204" pitchFamily="34" charset="0"/>
              </a:rPr>
              <a:t>sqlite3</a:t>
            </a:r>
            <a:r>
              <a:rPr lang="en-US" sz="28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.</a:t>
            </a:r>
            <a:endParaRPr lang="en-US" sz="2800" dirty="0">
              <a:latin typeface="Source Code Pro" panose="020B0509030403020204" pitchFamily="49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D9FCA-28F2-3DB7-83B4-1171A7E274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80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8474DB-8D44-3287-397F-ADF9D60E8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Running example from Data  8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7D430E-0F4D-06A5-F4B9-5BD4A7275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8C1AC9B9-C3D5-1AF7-097F-ACF2785FD2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  <p:pic>
        <p:nvPicPr>
          <p:cNvPr id="286" name="Google Shape;28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400" y="1113185"/>
            <a:ext cx="6324600" cy="4162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9700" y="4566319"/>
            <a:ext cx="6172200" cy="1092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8" name="Google Shape;288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2908300"/>
            <a:ext cx="3464560" cy="15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558F55-EB66-A2ED-B26F-6505924B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062"/>
            <a:ext cx="12192000" cy="914400"/>
          </a:xfrm>
        </p:spPr>
        <p:txBody>
          <a:bodyPr/>
          <a:lstStyle/>
          <a:p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SELECT</a:t>
            </a:r>
            <a:endParaRPr lang="en-US" dirty="0"/>
          </a:p>
        </p:txBody>
      </p:sp>
      <p:sp>
        <p:nvSpPr>
          <p:cNvPr id="294" name="Google Shape;294;p21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Comma-separated list of column descriptions</a:t>
            </a:r>
          </a:p>
          <a:p>
            <a:r>
              <a:rPr lang="en-US" dirty="0"/>
              <a:t>Column description is an expression, optionally followed by </a:t>
            </a:r>
            <a:r>
              <a:rPr lang="en-US" dirty="0">
                <a:sym typeface="Courier"/>
              </a:rPr>
              <a:t>as</a:t>
            </a:r>
            <a:r>
              <a:rPr lang="en-US" dirty="0"/>
              <a:t> and a column name</a:t>
            </a:r>
          </a:p>
          <a:p>
            <a:endParaRPr lang="en-US" dirty="0"/>
          </a:p>
          <a:p>
            <a:r>
              <a:rPr lang="en-US" dirty="0"/>
              <a:t>Selecting </a:t>
            </a:r>
            <a:r>
              <a:rPr lang="en-US" i="1" dirty="0"/>
              <a:t>literals</a:t>
            </a:r>
            <a:r>
              <a:rPr lang="en-US" dirty="0"/>
              <a:t> creates a one-row table</a:t>
            </a:r>
          </a:p>
          <a:p>
            <a:endParaRPr lang="en-US" dirty="0"/>
          </a:p>
          <a:p>
            <a:r>
              <a:rPr lang="en-US" dirty="0">
                <a:sym typeface="Courier"/>
              </a:rPr>
              <a:t>union</a:t>
            </a:r>
            <a:r>
              <a:rPr lang="en-US" dirty="0"/>
              <a:t> of select statements is a table containing the union of the rows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88E58D33-DB83-2C1E-0183-C2D7734F5A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  <p:sp>
        <p:nvSpPr>
          <p:cNvPr id="298" name="Google Shape;298;p21"/>
          <p:cNvSpPr/>
          <p:nvPr/>
        </p:nvSpPr>
        <p:spPr>
          <a:xfrm>
            <a:off x="1890140" y="4939605"/>
            <a:ext cx="8610600" cy="1384995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 "strawberry" as Flavor, "pink" as Color, 3.55 as Price </a:t>
            </a:r>
            <a:r>
              <a:rPr lang="en-US" sz="1600" b="1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union</a:t>
            </a: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dirty="0"/>
          </a:p>
          <a:p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 "</a:t>
            </a:r>
            <a:r>
              <a:rPr lang="en-US" sz="16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chocolate","light</a:t>
            </a: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brown", 4.75 </a:t>
            </a:r>
            <a:r>
              <a:rPr lang="en-US" sz="1600" b="1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union</a:t>
            </a: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dirty="0"/>
          </a:p>
          <a:p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 "</a:t>
            </a:r>
            <a:r>
              <a:rPr lang="en-US" sz="16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chocolate","dark</a:t>
            </a: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brown", 5.25 </a:t>
            </a:r>
            <a:r>
              <a:rPr lang="en-US" sz="1600" b="1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union</a:t>
            </a: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dirty="0"/>
          </a:p>
          <a:p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 "strawberry","pink",5.25 </a:t>
            </a:r>
            <a:r>
              <a:rPr lang="en-US" sz="1600" b="1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union</a:t>
            </a: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dirty="0"/>
          </a:p>
          <a:p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 "bubblegum","pink",4.75</a:t>
            </a:r>
            <a:r>
              <a:rPr lang="en-US" sz="2000" b="1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600" b="1" dirty="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99" name="Google Shape;299;p21"/>
          <p:cNvSpPr/>
          <p:nvPr/>
        </p:nvSpPr>
        <p:spPr>
          <a:xfrm>
            <a:off x="2186940" y="2671350"/>
            <a:ext cx="7543800" cy="425758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buClr>
                <a:schemeClr val="dk1"/>
              </a:buClr>
              <a:buSzPts val="2000"/>
            </a:pPr>
            <a:r>
              <a:rPr lang="en-US" sz="2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en-US" sz="2000">
                <a:solidFill>
                  <a:schemeClr val="dk1"/>
                </a:solidFill>
              </a:rPr>
              <a:t> [expression] </a:t>
            </a:r>
            <a:r>
              <a:rPr lang="en-US" sz="2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as</a:t>
            </a:r>
            <a:r>
              <a:rPr lang="en-US" sz="2000">
                <a:solidFill>
                  <a:schemeClr val="dk1"/>
                </a:solidFill>
              </a:rPr>
              <a:t> [name], [expression] </a:t>
            </a:r>
            <a:r>
              <a:rPr lang="en-US" sz="2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as</a:t>
            </a:r>
            <a:r>
              <a:rPr lang="en-US" sz="2000">
                <a:solidFill>
                  <a:schemeClr val="dk1"/>
                </a:solidFill>
              </a:rPr>
              <a:t> [name]; . . . </a:t>
            </a:r>
            <a:endParaRPr/>
          </a:p>
        </p:txBody>
      </p:sp>
      <p:sp>
        <p:nvSpPr>
          <p:cNvPr id="300" name="Google Shape;300;p21"/>
          <p:cNvSpPr/>
          <p:nvPr/>
        </p:nvSpPr>
        <p:spPr>
          <a:xfrm>
            <a:off x="2062022" y="4001861"/>
            <a:ext cx="7947660" cy="338554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"strawberry"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as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Flavor, "pink" </a:t>
            </a:r>
            <a:r>
              <a:rPr lang="en-US" sz="16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as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Color, 3.55 </a:t>
            </a:r>
            <a:r>
              <a:rPr lang="en-US" sz="16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as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Price</a:t>
            </a:r>
            <a:r>
              <a:rPr lang="en-US" sz="16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762000"/>
            <a:ext cx="8102600" cy="54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3040" y="3537508"/>
            <a:ext cx="3945007" cy="274955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7FE1D8-52F8-1F51-9331-8A8296B6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…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C4E60037-AEAE-70E4-84C7-88A3F22045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E80D4A-1AB7-6BFA-C981-407800C9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Projecting existing tables</a:t>
            </a:r>
          </a:p>
        </p:txBody>
      </p:sp>
      <p:sp>
        <p:nvSpPr>
          <p:cNvPr id="336" name="Google Shape;336;p25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/>
              <a:t>Input table specified by</a:t>
            </a:r>
            <a:r>
              <a:rPr lang="en-US">
                <a:sym typeface="Courier"/>
              </a:rPr>
              <a:t> from </a:t>
            </a:r>
            <a:r>
              <a:rPr lang="en-US"/>
              <a:t>clause</a:t>
            </a:r>
          </a:p>
          <a:p>
            <a:r>
              <a:rPr lang="en-US"/>
              <a:t>Subset of rows selected using a </a:t>
            </a:r>
            <a:r>
              <a:rPr lang="en-US">
                <a:sym typeface="Courier"/>
              </a:rPr>
              <a:t>where</a:t>
            </a:r>
            <a:r>
              <a:rPr lang="en-US"/>
              <a:t> clause</a:t>
            </a:r>
          </a:p>
          <a:p>
            <a:r>
              <a:rPr lang="en-US"/>
              <a:t>Ordering of the selected rows declared using an </a:t>
            </a:r>
            <a:r>
              <a:rPr lang="en-US">
                <a:sym typeface="Courier"/>
              </a:rPr>
              <a:t>order by </a:t>
            </a:r>
            <a:r>
              <a:rPr lang="en-US"/>
              <a:t>clause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1544731A-53DE-6F02-0B45-4DA105323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  <p:sp>
        <p:nvSpPr>
          <p:cNvPr id="340" name="Google Shape;340;p25"/>
          <p:cNvSpPr txBox="1"/>
          <p:nvPr/>
        </p:nvSpPr>
        <p:spPr>
          <a:xfrm>
            <a:off x="864433" y="2829074"/>
            <a:ext cx="9538741" cy="369332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select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</a:rPr>
              <a:t> [columns]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from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</a:rPr>
              <a:t> [table]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where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</a:rPr>
              <a:t> [condition]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order by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</a:rPr>
              <a:t>[order] 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341" name="Google Shape;341;p25"/>
          <p:cNvSpPr/>
          <p:nvPr/>
        </p:nvSpPr>
        <p:spPr>
          <a:xfrm>
            <a:off x="905655" y="3474929"/>
            <a:ext cx="6349652" cy="369332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SELECT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 * </a:t>
            </a:r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FROM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cones</a:t>
            </a:r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 ORDER BY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 Price;</a:t>
            </a:r>
            <a:endParaRPr dirty="0">
              <a:latin typeface="Source Code Pro" panose="020B0509030403020204" pitchFamily="49" charset="77"/>
            </a:endParaRPr>
          </a:p>
        </p:txBody>
      </p:sp>
      <p:pic>
        <p:nvPicPr>
          <p:cNvPr id="342" name="Google Shape;34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3197" y="4120784"/>
            <a:ext cx="3153440" cy="1721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F44FCF-4325-A26A-5273-DB2B5610C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different about this table? IDs!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7E6C0B-75E1-0DF5-A347-7031923E3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i="1" dirty="0"/>
              <a:t>In practice, </a:t>
            </a:r>
            <a:r>
              <a:rPr lang="en-US" dirty="0"/>
              <a:t>every row or </a:t>
            </a:r>
            <a:r>
              <a:rPr lang="en-US" i="1" dirty="0"/>
              <a:t>record</a:t>
            </a:r>
            <a:r>
              <a:rPr lang="en-US" dirty="0"/>
              <a:t> in a table should have a</a:t>
            </a:r>
            <a:br>
              <a:rPr lang="en-US" dirty="0"/>
            </a:br>
            <a:r>
              <a:rPr lang="en-US" b="1" dirty="0"/>
              <a:t>unique unambiguous ID</a:t>
            </a:r>
          </a:p>
          <a:p>
            <a:r>
              <a:rPr lang="en-US" b="1" dirty="0"/>
              <a:t> Why?</a:t>
            </a:r>
            <a:endParaRPr lang="en-US" dirty="0"/>
          </a:p>
          <a:p>
            <a:pPr lvl="1"/>
            <a:r>
              <a:rPr lang="en-US" dirty="0"/>
              <a:t> How do we know if a record is the same as some other value?</a:t>
            </a:r>
          </a:p>
          <a:p>
            <a:r>
              <a:rPr lang="en-US" dirty="0"/>
              <a:t> A properly setup table will handle this for you.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 We'll see it's use in next lecture.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E15A8-0C52-D75A-95DD-1D1D06D69D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271422"/>
      </p:ext>
    </p:extLst>
  </p:cSld>
  <p:clrMapOvr>
    <a:masterClrMapping/>
  </p:clrMapOvr>
</p:sld>
</file>

<file path=ppt/theme/theme1.xml><?xml version="1.0" encoding="utf-8"?>
<a:theme xmlns:a="http://schemas.openxmlformats.org/drawingml/2006/main" name="3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" id="{C5573598-C838-DB42-8057-7BDB89560B2A}" vid="{9FB56D42-AF32-0A48-8C88-A60776868E7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14980</TotalTime>
  <Words>2079</Words>
  <Application>Microsoft Macintosh PowerPoint</Application>
  <PresentationFormat>Widescreen</PresentationFormat>
  <Paragraphs>213</Paragraphs>
  <Slides>32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7" baseType="lpstr">
      <vt:lpstr>Source Code Pro Light</vt:lpstr>
      <vt:lpstr>Courier</vt:lpstr>
      <vt:lpstr>Open Sans ExtraBold</vt:lpstr>
      <vt:lpstr>Open Sans Light</vt:lpstr>
      <vt:lpstr>FreightMicro Pro Medium</vt:lpstr>
      <vt:lpstr>Wingdings</vt:lpstr>
      <vt:lpstr>FreightMicro Pro Book</vt:lpstr>
      <vt:lpstr>Source Code Pro</vt:lpstr>
      <vt:lpstr>FreightSans Pro Book</vt:lpstr>
      <vt:lpstr>Times New Roman</vt:lpstr>
      <vt:lpstr>ＭＳ Ｐゴシック</vt:lpstr>
      <vt:lpstr>Arial</vt:lpstr>
      <vt:lpstr>Source Code Pro Medium</vt:lpstr>
      <vt:lpstr>FreightMicro Pro Light</vt:lpstr>
      <vt:lpstr>3_Main C88C</vt:lpstr>
      <vt:lpstr>SQL</vt:lpstr>
      <vt:lpstr>Announcements</vt:lpstr>
      <vt:lpstr>Open AI Drama [Wired]</vt:lpstr>
      <vt:lpstr>SQL Basics</vt:lpstr>
      <vt:lpstr>A Running example from Data  8</vt:lpstr>
      <vt:lpstr>SELECT</vt:lpstr>
      <vt:lpstr>SELECT …</vt:lpstr>
      <vt:lpstr>Projecting existing tables</vt:lpstr>
      <vt:lpstr>What's different about this table? IDs!</vt:lpstr>
      <vt:lpstr>Projection</vt:lpstr>
      <vt:lpstr>Filtering in SQL</vt:lpstr>
      <vt:lpstr>Filtering rows - where</vt:lpstr>
      <vt:lpstr>SQL Operators for predicate</vt:lpstr>
      <vt:lpstr>Approximate Matching: LIKE [Docs]</vt:lpstr>
      <vt:lpstr>Summary</vt:lpstr>
      <vt:lpstr>Summary – Part 1</vt:lpstr>
      <vt:lpstr>SQL: Aggregations</vt:lpstr>
      <vt:lpstr>Aggregations are Powerful &amp; Common!</vt:lpstr>
      <vt:lpstr>Grouping and Aggregations</vt:lpstr>
      <vt:lpstr>Unique  &amp; DISTINCT values</vt:lpstr>
      <vt:lpstr>SQL: Joins</vt:lpstr>
      <vt:lpstr>Joining tables</vt:lpstr>
      <vt:lpstr>Joins</vt:lpstr>
      <vt:lpstr>Inner Join</vt:lpstr>
      <vt:lpstr> Putting It All Together:</vt:lpstr>
      <vt:lpstr>Queries within queries</vt:lpstr>
      <vt:lpstr>SQL: CREATE and INSERT and UPDATE</vt:lpstr>
      <vt:lpstr>CREATE TABLE</vt:lpstr>
      <vt:lpstr>SQL: creating a named table</vt:lpstr>
      <vt:lpstr>Inserting new records (rows) </vt:lpstr>
      <vt:lpstr>UPDATING new records (rows)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 Taste of Declarative Programming in SQL</dc:title>
  <cp:lastModifiedBy>Michael Ball</cp:lastModifiedBy>
  <cp:revision>71</cp:revision>
  <cp:lastPrinted>2023-04-24T20:45:15Z</cp:lastPrinted>
  <dcterms:modified xsi:type="dcterms:W3CDTF">2024-04-22T20:08:43Z</dcterms:modified>
</cp:coreProperties>
</file>